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300" r:id="rId2"/>
    <p:sldId id="296" r:id="rId3"/>
    <p:sldId id="305" r:id="rId4"/>
    <p:sldId id="297" r:id="rId5"/>
    <p:sldId id="298" r:id="rId6"/>
    <p:sldId id="299" r:id="rId7"/>
    <p:sldId id="306" r:id="rId8"/>
    <p:sldId id="303" r:id="rId9"/>
    <p:sldId id="30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99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37" y="120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Tables!$DH$8</c:f>
              <c:strCache>
                <c:ptCount val="1"/>
                <c:pt idx="0">
                  <c:v>Attend/Win</c:v>
                </c:pt>
              </c:strCache>
            </c:strRef>
          </c:tx>
          <c:spPr>
            <a:solidFill>
              <a:srgbClr val="0033CC"/>
            </a:solidFill>
            <a:ln>
              <a:noFill/>
            </a:ln>
            <a:effectLst/>
          </c:spPr>
          <c:invertIfNegative val="0"/>
          <c:cat>
            <c:strRef>
              <c:f>Tables!$DG$9:$DG$38</c:f>
              <c:strCache>
                <c:ptCount val="30"/>
                <c:pt idx="0">
                  <c:v>COL</c:v>
                </c:pt>
                <c:pt idx="1">
                  <c:v>SFG</c:v>
                </c:pt>
                <c:pt idx="2">
                  <c:v>SDP</c:v>
                </c:pt>
                <c:pt idx="3">
                  <c:v>LAD</c:v>
                </c:pt>
                <c:pt idx="4">
                  <c:v>NYY</c:v>
                </c:pt>
                <c:pt idx="5">
                  <c:v>CHC</c:v>
                </c:pt>
                <c:pt idx="6">
                  <c:v>WSN</c:v>
                </c:pt>
                <c:pt idx="7">
                  <c:v>NYM</c:v>
                </c:pt>
                <c:pt idx="8">
                  <c:v>STL</c:v>
                </c:pt>
                <c:pt idx="9">
                  <c:v>ARI</c:v>
                </c:pt>
                <c:pt idx="10">
                  <c:v>LAA</c:v>
                </c:pt>
                <c:pt idx="11">
                  <c:v>PHI</c:v>
                </c:pt>
                <c:pt idx="12">
                  <c:v>CIN</c:v>
                </c:pt>
                <c:pt idx="13">
                  <c:v>MIL</c:v>
                </c:pt>
                <c:pt idx="14">
                  <c:v>BOS</c:v>
                </c:pt>
                <c:pt idx="15">
                  <c:v>BAL</c:v>
                </c:pt>
                <c:pt idx="16">
                  <c:v>DET</c:v>
                </c:pt>
                <c:pt idx="17">
                  <c:v>SEA</c:v>
                </c:pt>
                <c:pt idx="18">
                  <c:v>PIT</c:v>
                </c:pt>
                <c:pt idx="19">
                  <c:v>TOR</c:v>
                </c:pt>
                <c:pt idx="20">
                  <c:v>TEX</c:v>
                </c:pt>
                <c:pt idx="21">
                  <c:v>ATL</c:v>
                </c:pt>
                <c:pt idx="22">
                  <c:v>HOU</c:v>
                </c:pt>
                <c:pt idx="23">
                  <c:v>KCR</c:v>
                </c:pt>
                <c:pt idx="24">
                  <c:v>MIN</c:v>
                </c:pt>
                <c:pt idx="25">
                  <c:v>CHW</c:v>
                </c:pt>
                <c:pt idx="26">
                  <c:v>MIA</c:v>
                </c:pt>
                <c:pt idx="27">
                  <c:v>OAK</c:v>
                </c:pt>
                <c:pt idx="28">
                  <c:v>CLE</c:v>
                </c:pt>
                <c:pt idx="29">
                  <c:v>TBR</c:v>
                </c:pt>
              </c:strCache>
            </c:strRef>
          </c:cat>
          <c:val>
            <c:numRef>
              <c:f>Tables!$DH$9:$DH$38</c:f>
              <c:numCache>
                <c:formatCode>#,##0.0_);\(#,##0.0\)</c:formatCode>
                <c:ptCount val="30"/>
                <c:pt idx="0">
                  <c:v>63.215531750014506</c:v>
                </c:pt>
                <c:pt idx="1">
                  <c:v>62.922216852784381</c:v>
                </c:pt>
                <c:pt idx="2">
                  <c:v>62.052442174763847</c:v>
                </c:pt>
                <c:pt idx="3">
                  <c:v>60.803874301537853</c:v>
                </c:pt>
                <c:pt idx="4">
                  <c:v>59.50775116442771</c:v>
                </c:pt>
                <c:pt idx="5">
                  <c:v>59.227050436693851</c:v>
                </c:pt>
                <c:pt idx="6">
                  <c:v>58.583727491920179</c:v>
                </c:pt>
                <c:pt idx="7">
                  <c:v>57.08553891666719</c:v>
                </c:pt>
                <c:pt idx="8">
                  <c:v>56.689622919060547</c:v>
                </c:pt>
                <c:pt idx="9">
                  <c:v>55.962517427609356</c:v>
                </c:pt>
                <c:pt idx="10">
                  <c:v>55.721154749187043</c:v>
                </c:pt>
                <c:pt idx="11">
                  <c:v>55.609864262300043</c:v>
                </c:pt>
                <c:pt idx="12">
                  <c:v>55.492036778378562</c:v>
                </c:pt>
                <c:pt idx="13">
                  <c:v>54.37786278355243</c:v>
                </c:pt>
                <c:pt idx="14">
                  <c:v>54.060375393480825</c:v>
                </c:pt>
                <c:pt idx="15">
                  <c:v>53.998835216073658</c:v>
                </c:pt>
                <c:pt idx="16">
                  <c:v>53.843104377104382</c:v>
                </c:pt>
                <c:pt idx="17">
                  <c:v>53.277996982610127</c:v>
                </c:pt>
                <c:pt idx="18">
                  <c:v>51.836248913869881</c:v>
                </c:pt>
                <c:pt idx="19">
                  <c:v>51.472975605954332</c:v>
                </c:pt>
                <c:pt idx="20">
                  <c:v>50.958569325930618</c:v>
                </c:pt>
                <c:pt idx="21">
                  <c:v>50.721703367836646</c:v>
                </c:pt>
                <c:pt idx="22">
                  <c:v>50.46451001864623</c:v>
                </c:pt>
                <c:pt idx="23">
                  <c:v>50.384641379796406</c:v>
                </c:pt>
                <c:pt idx="24">
                  <c:v>50.096614738642522</c:v>
                </c:pt>
                <c:pt idx="25">
                  <c:v>47.557403875546576</c:v>
                </c:pt>
                <c:pt idx="26">
                  <c:v>45.460588403115793</c:v>
                </c:pt>
                <c:pt idx="27">
                  <c:v>43.146265431127375</c:v>
                </c:pt>
                <c:pt idx="28">
                  <c:v>41.719482807381389</c:v>
                </c:pt>
                <c:pt idx="29">
                  <c:v>38.598965039941859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86-4B4C-ACEF-6A3B011C73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1"/>
        <c:overlap val="-50"/>
        <c:axId val="709812512"/>
        <c:axId val="709811528"/>
      </c:barChart>
      <c:catAx>
        <c:axId val="70981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1528"/>
        <c:crosses val="autoZero"/>
        <c:auto val="1"/>
        <c:lblAlgn val="ctr"/>
        <c:lblOffset val="100"/>
        <c:noMultiLvlLbl val="0"/>
      </c:catAx>
      <c:valAx>
        <c:axId val="709811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_);\(#,##0.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BF694-E9CF-4D7B-A579-2229EDD0EBC4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884CD-6670-445E-9BFC-EC6ECB193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63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751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452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470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510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248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165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129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689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1) No need to say any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2) You will need to Fill all data gaps and then attempt to minimize the data limitations with the best solution and most time/cost effective Solution.   Understand that an Excel gap filler can be quickly added or removed in contrast to typical System process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3) BIG DATA could require special processing or rule out the entire project.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/>
                </a:solidFill>
              </a:rPr>
              <a:t>4, 5, 6) No comment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B667E1-E601-4AAF-B95C-B25720D70A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55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un rising over grassy hills" title="Slide Design Pictur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" y="0"/>
            <a:ext cx="12188699" cy="4799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ltGray">
          <a:xfrm>
            <a:off x="-2" y="4754880"/>
            <a:ext cx="12192002" cy="21031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white">
          <a:xfrm>
            <a:off x="-127" y="4724400"/>
            <a:ext cx="12188826" cy="7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4800600"/>
            <a:ext cx="9144002" cy="1143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943600"/>
            <a:ext cx="9144002" cy="7620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781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Alternate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892" y="685800"/>
            <a:ext cx="63703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048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731520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2362200"/>
            <a:ext cx="3200400" cy="1993392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7315200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4355592"/>
            <a:ext cx="3200400" cy="164461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279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465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022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134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88826" cy="4572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-1" y="4114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6080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lternate 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0288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276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64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97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763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4212" y="685800"/>
            <a:ext cx="7239001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3/21/2020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136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1587" y="6583680"/>
            <a:ext cx="12188826" cy="2743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587" y="65836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E583DDF-CA54-461A-A486-592D2374C532}" type="datetimeFigureOut">
              <a:rPr lang="en-US"/>
              <a:pPr/>
              <a:t>3/21/2020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chemeClr val="bg2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107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100000"/>
        <a:buFont typeface="Arial" pitchFamily="34" charset="0"/>
        <a:buChar char="▪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00000"/>
        <a:buFont typeface="Arial" pitchFamily="34" charset="0"/>
        <a:buChar char="▪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ball-reference.com/teams/STL/2019-schedule-scores.s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 fontScale="70000" lnSpcReduction="20000"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chemeClr val="tx1"/>
                </a:solidFill>
              </a:rPr>
              <a:t>Project Title: Which MLB team has the best fanbase?</a:t>
            </a:r>
          </a:p>
          <a:p>
            <a:pPr marL="800100" lvl="1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Team Members: Matt </a:t>
            </a:r>
            <a:r>
              <a:rPr lang="en-US" sz="2400" b="1" dirty="0" err="1">
                <a:solidFill>
                  <a:schemeClr val="tx1"/>
                </a:solidFill>
              </a:rPr>
              <a:t>Galeski</a:t>
            </a:r>
            <a:r>
              <a:rPr lang="en-US" sz="2400" b="1" dirty="0">
                <a:solidFill>
                  <a:schemeClr val="tx1"/>
                </a:solidFill>
              </a:rPr>
              <a:t>, Michael Joyce, Don Mudd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Data Used</a:t>
            </a:r>
          </a:p>
          <a:p>
            <a:pPr marL="628650" lvl="1" indent="-1714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100" b="1" dirty="0">
                <a:solidFill>
                  <a:schemeClr val="tx1"/>
                </a:solidFill>
              </a:rPr>
              <a:t> </a:t>
            </a:r>
            <a:r>
              <a:rPr lang="en-US" sz="2400" u="sng" dirty="0">
                <a:hlinkClick r:id="rId3"/>
              </a:rPr>
              <a:t>https://www.baseball-reference.com/teams/STL/2019-schedule-scores.shtml</a:t>
            </a:r>
            <a:r>
              <a:rPr lang="en-US" sz="1100" dirty="0"/>
              <a:t> </a:t>
            </a:r>
            <a:endParaRPr lang="en-US" sz="2300" b="1" dirty="0">
              <a:solidFill>
                <a:schemeClr val="tx1"/>
              </a:solidFill>
            </a:endParaRP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30 teams for 7 years – 210 individual seasons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2004, 2008, 2011, 2014, 2016, 2018, 2019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Individual game statistics.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Loaded into Excel for data staging, cleansing &amp; conversion to .csv format.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US Metropolitan population – API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Statistics generated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Annual game attendance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Away game draw power 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chemeClr val="tx1"/>
                </a:solidFill>
              </a:rPr>
              <a:t>Game Attendance  - Annual Game Average</a:t>
            </a:r>
            <a:r>
              <a:rPr lang="en-US" sz="2000" b="1" dirty="0">
                <a:solidFill>
                  <a:schemeClr val="tx1"/>
                </a:solidFill>
              </a:rPr>
              <a:t> (Weekend / Weekday)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further stratify by Day / Night or Day or week.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Metro Population</a:t>
            </a:r>
          </a:p>
          <a:p>
            <a:pPr marL="1257300" lvl="2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Chose not to adjust for the 3 metro areas with 2 teams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Attendance / Wins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10167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7" y="747346"/>
            <a:ext cx="11734612" cy="5547945"/>
          </a:xfrm>
        </p:spPr>
        <p:txBody>
          <a:bodyPr anchor="ctr" anchorCtr="0">
            <a:normAutofit fontScale="92500" lnSpcReduction="10000"/>
          </a:bodyPr>
          <a:lstStyle/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900" b="1" dirty="0">
                <a:solidFill>
                  <a:schemeClr val="tx1"/>
                </a:solidFill>
              </a:rPr>
              <a:t> Data  Analysis &amp; Visualization Process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Manual:  Data download.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Excel:      MLB statistics data merger, cleansing &amp; conversion to .csv.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Python:  Metro population API call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Data merger &amp; cleansing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Calculations 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Charts</a:t>
            </a:r>
          </a:p>
          <a:p>
            <a:pPr marL="800100" lvl="1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                   Tables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GitHub:    Data storage &amp; collaboration 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Zoom:       Collaboration</a:t>
            </a:r>
          </a:p>
          <a:p>
            <a:pPr marL="800100" lvl="1" indent="-342900"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Slack:        Collaboration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</p:spTree>
    <p:extLst>
      <p:ext uri="{BB962C8B-B14F-4D97-AF65-F5344CB8AC3E}">
        <p14:creationId xmlns:p14="http://schemas.microsoft.com/office/powerpoint/2010/main" val="282186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800100" y="347296"/>
            <a:ext cx="10383716" cy="453465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Annual Attendance per Team</a:t>
            </a:r>
          </a:p>
        </p:txBody>
      </p:sp>
      <p:pic>
        <p:nvPicPr>
          <p:cNvPr id="1026" name="Picture 2" descr="figure1.png">
            <a:extLst>
              <a:ext uri="{FF2B5EF4-FFF2-40B4-BE49-F238E27FC236}">
                <a16:creationId xmlns:a16="http://schemas.microsoft.com/office/drawing/2014/main" id="{4C0C18C0-2E33-4349-85C0-AE96101D0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1" y="893185"/>
            <a:ext cx="11913577" cy="535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A3AC7A7-B03A-4B41-B8B4-F4BA0D2173EC}"/>
              </a:ext>
            </a:extLst>
          </p:cNvPr>
          <p:cNvSpPr/>
          <p:nvPr/>
        </p:nvSpPr>
        <p:spPr>
          <a:xfrm>
            <a:off x="1978269" y="5142167"/>
            <a:ext cx="9020907" cy="4308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1   2   3    4    5    6    7    8    9  10  11  12   13 14  15 16  17 18 19  20  21 22  23 24  25  26  27 28  29  30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1402497-41EF-4635-88A8-2A6C4783FDBC}"/>
              </a:ext>
            </a:extLst>
          </p:cNvPr>
          <p:cNvSpPr/>
          <p:nvPr/>
        </p:nvSpPr>
        <p:spPr>
          <a:xfrm>
            <a:off x="2362226" y="5119421"/>
            <a:ext cx="572256" cy="84692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7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1626" y="2319742"/>
            <a:ext cx="11162423" cy="5156615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314632" y="460934"/>
            <a:ext cx="11661058" cy="518463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Away game draw power</a:t>
            </a:r>
          </a:p>
        </p:txBody>
      </p:sp>
      <p:pic>
        <p:nvPicPr>
          <p:cNvPr id="3074" name="Picture 2" descr="figure3.png">
            <a:extLst>
              <a:ext uri="{FF2B5EF4-FFF2-40B4-BE49-F238E27FC236}">
                <a16:creationId xmlns:a16="http://schemas.microsoft.com/office/drawing/2014/main" id="{B2251410-969F-4ADF-B5B1-BD0F3E34A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0" y="979397"/>
            <a:ext cx="12121662" cy="5675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FF31DC-2455-4E32-81A8-29A4FB3F3B3D}"/>
              </a:ext>
            </a:extLst>
          </p:cNvPr>
          <p:cNvSpPr/>
          <p:nvPr/>
        </p:nvSpPr>
        <p:spPr>
          <a:xfrm>
            <a:off x="1919467" y="6224010"/>
            <a:ext cx="9020907" cy="4308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1   2   3    4    5    6    7    8    9   10  11  12   13 14 15 16  17  18 19  20   21 22  23 24  25  26  27 28  29  30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8821E17-CAE8-41A8-A0E9-D9B8E51490CB}"/>
              </a:ext>
            </a:extLst>
          </p:cNvPr>
          <p:cNvSpPr/>
          <p:nvPr/>
        </p:nvSpPr>
        <p:spPr>
          <a:xfrm>
            <a:off x="3830542" y="5769287"/>
            <a:ext cx="572256" cy="84692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639096" y="384735"/>
            <a:ext cx="11292065" cy="513638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Metro Population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F6A1A4E-2FA6-4F1E-A62B-6EE15D59EA84}"/>
              </a:ext>
            </a:extLst>
          </p:cNvPr>
          <p:cNvSpPr txBox="1">
            <a:spLocks/>
          </p:cNvSpPr>
          <p:nvPr/>
        </p:nvSpPr>
        <p:spPr>
          <a:xfrm>
            <a:off x="108625" y="650632"/>
            <a:ext cx="12675533" cy="57178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2400" kern="1200" cap="none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8" name="Picture 2" descr="figure4.png">
            <a:extLst>
              <a:ext uri="{FF2B5EF4-FFF2-40B4-BE49-F238E27FC236}">
                <a16:creationId xmlns:a16="http://schemas.microsoft.com/office/drawing/2014/main" id="{947B2087-1EA4-46DC-A0A8-CA88E8AB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38" y="898373"/>
            <a:ext cx="11837378" cy="5470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3BDDC70-85D6-49D1-9105-A80BD81D08A8}"/>
              </a:ext>
            </a:extLst>
          </p:cNvPr>
          <p:cNvSpPr/>
          <p:nvPr/>
        </p:nvSpPr>
        <p:spPr>
          <a:xfrm>
            <a:off x="2004764" y="5195310"/>
            <a:ext cx="8711548" cy="4308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1    2   3    4    5    6    7    8    9   10  11  12   13 14 15 16 17  18 19  20  21 22  23 24  25  26  27 28  29  30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094F6F-3B02-4B9B-92D2-AAFE0C68B9F8}"/>
              </a:ext>
            </a:extLst>
          </p:cNvPr>
          <p:cNvSpPr/>
          <p:nvPr/>
        </p:nvSpPr>
        <p:spPr>
          <a:xfrm>
            <a:off x="2293542" y="5195310"/>
            <a:ext cx="467862" cy="84692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5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468" y="1334182"/>
            <a:ext cx="11110546" cy="5169963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20969" y="489471"/>
            <a:ext cx="10383716" cy="474089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Attendance / Wins - Plot</a:t>
            </a:r>
          </a:p>
        </p:txBody>
      </p:sp>
      <p:pic>
        <p:nvPicPr>
          <p:cNvPr id="2050" name="Picture 2" descr="figure2.png">
            <a:extLst>
              <a:ext uri="{FF2B5EF4-FFF2-40B4-BE49-F238E27FC236}">
                <a16:creationId xmlns:a16="http://schemas.microsoft.com/office/drawing/2014/main" id="{2280C5F1-E714-4F74-9F01-3EDB527AB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42" y="963560"/>
            <a:ext cx="11062189" cy="553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94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Avg Attendance / Wins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73CB5C-EB11-461A-9D13-39FFF3BEE00B}"/>
              </a:ext>
            </a:extLst>
          </p:cNvPr>
          <p:cNvSpPr/>
          <p:nvPr/>
        </p:nvSpPr>
        <p:spPr>
          <a:xfrm>
            <a:off x="987880" y="5190968"/>
            <a:ext cx="10450558" cy="4308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1      2     3     4     5     6     7     8     9     10   11   12   13  14  15   16    17   18   19   20   21   22   23   24   25   26   27   28   29  30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38CEAB0-67D8-46B2-A429-67E7869B4D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5216926"/>
              </p:ext>
            </p:extLst>
          </p:nvPr>
        </p:nvGraphicFramePr>
        <p:xfrm>
          <a:off x="677362" y="1604325"/>
          <a:ext cx="10761076" cy="3685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Oval 10">
            <a:extLst>
              <a:ext uri="{FF2B5EF4-FFF2-40B4-BE49-F238E27FC236}">
                <a16:creationId xmlns:a16="http://schemas.microsoft.com/office/drawing/2014/main" id="{7EF9A516-4B04-4FC3-B4DB-5DC5C2309C20}"/>
              </a:ext>
            </a:extLst>
          </p:cNvPr>
          <p:cNvSpPr/>
          <p:nvPr/>
        </p:nvSpPr>
        <p:spPr>
          <a:xfrm>
            <a:off x="3756783" y="4774865"/>
            <a:ext cx="467862" cy="84692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46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650632"/>
            <a:ext cx="11989590" cy="5717896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Final Fanbase Ranking</a:t>
            </a:r>
          </a:p>
        </p:txBody>
      </p:sp>
      <p:pic>
        <p:nvPicPr>
          <p:cNvPr id="7" name="Picture 4" descr="figure5.png">
            <a:extLst>
              <a:ext uri="{FF2B5EF4-FFF2-40B4-BE49-F238E27FC236}">
                <a16:creationId xmlns:a16="http://schemas.microsoft.com/office/drawing/2014/main" id="{6637D4F4-27BD-48AC-9F9C-102F80E45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54" y="1095639"/>
            <a:ext cx="11649808" cy="543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773CB5C-EB11-461A-9D13-39FFF3BEE00B}"/>
              </a:ext>
            </a:extLst>
          </p:cNvPr>
          <p:cNvSpPr/>
          <p:nvPr/>
        </p:nvSpPr>
        <p:spPr>
          <a:xfrm>
            <a:off x="1971107" y="5441494"/>
            <a:ext cx="8500532" cy="4308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</a:rPr>
              <a:t>  1    2   3    4    5    6    7    8    9   10 11 12  13 14 15 16  17  18 19  20  21 22  23 24  25 26  27 28  29  30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AFDBC6-944F-4D96-8B36-76844802EDE2}"/>
              </a:ext>
            </a:extLst>
          </p:cNvPr>
          <p:cNvSpPr/>
          <p:nvPr/>
        </p:nvSpPr>
        <p:spPr>
          <a:xfrm>
            <a:off x="1929014" y="5289648"/>
            <a:ext cx="545124" cy="890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59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945B-BA46-4345-9E4B-6430F74A1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626" y="1129226"/>
            <a:ext cx="12083374" cy="5239301"/>
          </a:xfrm>
        </p:spPr>
        <p:txBody>
          <a:bodyPr>
            <a:normAutofit/>
          </a:bodyPr>
          <a:lstStyle/>
          <a:p>
            <a:pPr lvl="1" algn="just">
              <a:lnSpc>
                <a:spcPct val="100000"/>
              </a:lnSpc>
            </a:pPr>
            <a:endParaRPr lang="en-US" sz="2200" b="1" dirty="0">
              <a:solidFill>
                <a:schemeClr val="tx1"/>
              </a:solidFill>
            </a:endParaRP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New York Yankees have consistently been at the top of fan attendance with the L. A. Dodgers &amp; St. Louis Cardinals consistently in the top 3 in annual attendance.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New York Yankees clearly have the best fans when it comes to “Away Game draw      power</a:t>
            </a:r>
          </a:p>
          <a:p>
            <a:pPr marL="1257300" lvl="2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1"/>
                </a:solidFill>
              </a:rPr>
              <a:t>Larger metropolitan areas were found to consistently rank ahead of smaller metro areas!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Milwaukee Brewers come in 1</a:t>
            </a:r>
            <a:r>
              <a:rPr lang="en-US" sz="2200" b="1" baseline="30000" dirty="0">
                <a:solidFill>
                  <a:schemeClr val="tx1"/>
                </a:solidFill>
              </a:rPr>
              <a:t>st</a:t>
            </a:r>
            <a:r>
              <a:rPr lang="en-US" sz="2200" b="1" dirty="0">
                <a:solidFill>
                  <a:schemeClr val="tx1"/>
                </a:solidFill>
              </a:rPr>
              <a:t>  when adjusting the attendance for the metropolitan area with the Cardinals coming in 2</a:t>
            </a:r>
            <a:r>
              <a:rPr lang="en-US" sz="2200" b="1" baseline="30000" dirty="0">
                <a:solidFill>
                  <a:schemeClr val="tx1"/>
                </a:solidFill>
              </a:rPr>
              <a:t>nd</a:t>
            </a:r>
            <a:r>
              <a:rPr lang="en-US" sz="2200" b="1" dirty="0">
                <a:solidFill>
                  <a:schemeClr val="tx1"/>
                </a:solidFill>
              </a:rPr>
              <a:t>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Colorado Rockies and San Francisco Giants come in 1</a:t>
            </a:r>
            <a:r>
              <a:rPr lang="en-US" sz="2200" b="1" baseline="30000" dirty="0">
                <a:solidFill>
                  <a:schemeClr val="tx1"/>
                </a:solidFill>
              </a:rPr>
              <a:t>st</a:t>
            </a:r>
            <a:r>
              <a:rPr lang="en-US" sz="2200" b="1" dirty="0">
                <a:solidFill>
                  <a:schemeClr val="tx1"/>
                </a:solidFill>
              </a:rPr>
              <a:t> and 2</a:t>
            </a:r>
            <a:r>
              <a:rPr lang="en-US" sz="2200" b="1" baseline="30000" dirty="0">
                <a:solidFill>
                  <a:schemeClr val="tx1"/>
                </a:solidFill>
              </a:rPr>
              <a:t>nd</a:t>
            </a:r>
            <a:r>
              <a:rPr lang="en-US" sz="2200" b="1" dirty="0">
                <a:solidFill>
                  <a:schemeClr val="tx1"/>
                </a:solidFill>
              </a:rPr>
              <a:t> respectively when comparing avg attendance / wins.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</a:rPr>
              <a:t>The St. Louis Cardinals </a:t>
            </a:r>
          </a:p>
          <a:p>
            <a:pPr marL="800100" lvl="1" indent="-34290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200" b="1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endParaRPr lang="en-US" sz="28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200" dirty="0"/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2600" b="1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en-US" sz="1400" b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28582-3130-4C73-A71A-57C9BD2C34CF}"/>
              </a:ext>
            </a:extLst>
          </p:cNvPr>
          <p:cNvSpPr/>
          <p:nvPr/>
        </p:nvSpPr>
        <p:spPr>
          <a:xfrm>
            <a:off x="2648354" y="0"/>
            <a:ext cx="7003915" cy="3793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CC8389-9ADC-49DD-9088-F1121FE505C8}"/>
              </a:ext>
            </a:extLst>
          </p:cNvPr>
          <p:cNvSpPr/>
          <p:nvPr/>
        </p:nvSpPr>
        <p:spPr>
          <a:xfrm>
            <a:off x="720969" y="0"/>
            <a:ext cx="10383716" cy="3793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Which MLB team has the best fans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E851F-B76D-4D83-A281-D1E849E87000}"/>
              </a:ext>
            </a:extLst>
          </p:cNvPr>
          <p:cNvSpPr/>
          <p:nvPr/>
        </p:nvSpPr>
        <p:spPr>
          <a:xfrm>
            <a:off x="754531" y="489472"/>
            <a:ext cx="10350154" cy="529677"/>
          </a:xfrm>
          <a:prstGeom prst="rect">
            <a:avLst/>
          </a:prstGeom>
          <a:gradFill>
            <a:gsLst>
              <a:gs pos="0">
                <a:schemeClr val="tx1"/>
              </a:gs>
              <a:gs pos="12000">
                <a:schemeClr val="bg1">
                  <a:lumMod val="65000"/>
                </a:schemeClr>
              </a:gs>
              <a:gs pos="83000">
                <a:schemeClr val="bg1">
                  <a:lumMod val="75000"/>
                </a:schemeClr>
              </a:gs>
              <a:gs pos="100000">
                <a:schemeClr val="tx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Final Conclusions</a:t>
            </a:r>
          </a:p>
        </p:txBody>
      </p:sp>
    </p:spTree>
    <p:extLst>
      <p:ext uri="{BB962C8B-B14F-4D97-AF65-F5344CB8AC3E}">
        <p14:creationId xmlns:p14="http://schemas.microsoft.com/office/powerpoint/2010/main" val="134619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nded Design Blue 16x9">
  <a:themeElements>
    <a:clrScheme name="Banded Design Blue">
      <a:dk1>
        <a:srgbClr val="404040"/>
      </a:dk1>
      <a:lt1>
        <a:sysClr val="window" lastClr="FFFFFF"/>
      </a:lt1>
      <a:dk2>
        <a:srgbClr val="263050"/>
      </a:dk2>
      <a:lt2>
        <a:srgbClr val="E5E8E8"/>
      </a:lt2>
      <a:accent1>
        <a:srgbClr val="77B142"/>
      </a:accent1>
      <a:accent2>
        <a:srgbClr val="E3C01E"/>
      </a:accent2>
      <a:accent3>
        <a:srgbClr val="0070C0"/>
      </a:accent3>
      <a:accent4>
        <a:srgbClr val="7556A4"/>
      </a:accent4>
      <a:accent5>
        <a:srgbClr val="F08F1E"/>
      </a:accent5>
      <a:accent6>
        <a:srgbClr val="CB3E3A"/>
      </a:accent6>
      <a:hlink>
        <a:srgbClr val="0070C0"/>
      </a:hlink>
      <a:folHlink>
        <a:srgbClr val="7556A4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1019</TotalTime>
  <Words>1308</Words>
  <Application>Microsoft Office PowerPoint</Application>
  <PresentationFormat>Widescreen</PresentationFormat>
  <Paragraphs>190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Euphemia</vt:lpstr>
      <vt:lpstr>Wingdings</vt:lpstr>
      <vt:lpstr>Banded Design Blue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 Mudd</dc:creator>
  <cp:lastModifiedBy>Don Mudd</cp:lastModifiedBy>
  <cp:revision>39</cp:revision>
  <dcterms:created xsi:type="dcterms:W3CDTF">2020-03-19T15:38:45Z</dcterms:created>
  <dcterms:modified xsi:type="dcterms:W3CDTF">2020-03-21T16:15:12Z</dcterms:modified>
</cp:coreProperties>
</file>

<file path=docProps/thumbnail.jpeg>
</file>